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uli" charset="1" panose="00000500000000000000"/>
      <p:regular r:id="rId10"/>
    </p:embeddedFont>
    <p:embeddedFont>
      <p:font typeface="Muli Bold" charset="1" panose="00000800000000000000"/>
      <p:regular r:id="rId11"/>
    </p:embeddedFont>
    <p:embeddedFont>
      <p:font typeface="Muli Italics" charset="1" panose="00000500000000000000"/>
      <p:regular r:id="rId12"/>
    </p:embeddedFont>
    <p:embeddedFont>
      <p:font typeface="Muli Bold Italics" charset="1" panose="00000800000000000000"/>
      <p:regular r:id="rId13"/>
    </p:embeddedFont>
    <p:embeddedFont>
      <p:font typeface="Muli Extra-Light" charset="1" panose="00000300000000000000"/>
      <p:regular r:id="rId14"/>
    </p:embeddedFont>
    <p:embeddedFont>
      <p:font typeface="Muli Extra-Light Italics" charset="1" panose="00000300000000000000"/>
      <p:regular r:id="rId15"/>
    </p:embeddedFont>
    <p:embeddedFont>
      <p:font typeface="Muli Light" charset="1" panose="00000400000000000000"/>
      <p:regular r:id="rId16"/>
    </p:embeddedFont>
    <p:embeddedFont>
      <p:font typeface="Muli Light Italics" charset="1" panose="00000400000000000000"/>
      <p:regular r:id="rId17"/>
    </p:embeddedFont>
    <p:embeddedFont>
      <p:font typeface="Muli Semi-Bold" charset="1" panose="00000700000000000000"/>
      <p:regular r:id="rId18"/>
    </p:embeddedFont>
    <p:embeddedFont>
      <p:font typeface="Muli Semi-Bold Italics" charset="1" panose="00000700000000000000"/>
      <p:regular r:id="rId19"/>
    </p:embeddedFont>
    <p:embeddedFont>
      <p:font typeface="Muli Ultra-Bold" charset="1" panose="00000900000000000000"/>
      <p:regular r:id="rId20"/>
    </p:embeddedFont>
    <p:embeddedFont>
      <p:font typeface="Muli Ultra-Bold Italics" charset="1" panose="00000900000000000000"/>
      <p:regular r:id="rId21"/>
    </p:embeddedFont>
    <p:embeddedFont>
      <p:font typeface="Muli Heavy" charset="1" panose="00000A00000000000000"/>
      <p:regular r:id="rId22"/>
    </p:embeddedFont>
    <p:embeddedFont>
      <p:font typeface="Muli Heavy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63305" y="-1402802"/>
            <a:ext cx="15315362" cy="17088270"/>
          </a:xfrm>
          <a:custGeom>
            <a:avLst/>
            <a:gdLst/>
            <a:ahLst/>
            <a:cxnLst/>
            <a:rect r="r" b="b" t="t" l="l"/>
            <a:pathLst>
              <a:path h="17088270" w="15315362">
                <a:moveTo>
                  <a:pt x="0" y="0"/>
                </a:moveTo>
                <a:lnTo>
                  <a:pt x="15315361" y="0"/>
                </a:lnTo>
                <a:lnTo>
                  <a:pt x="15315361" y="17088270"/>
                </a:lnTo>
                <a:lnTo>
                  <a:pt x="0" y="170882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838306" y="8890402"/>
            <a:ext cx="338117" cy="338117"/>
          </a:xfrm>
          <a:custGeom>
            <a:avLst/>
            <a:gdLst/>
            <a:ahLst/>
            <a:cxnLst/>
            <a:rect r="r" b="b" t="t" l="l"/>
            <a:pathLst>
              <a:path h="338117" w="338117">
                <a:moveTo>
                  <a:pt x="0" y="0"/>
                </a:moveTo>
                <a:lnTo>
                  <a:pt x="338118" y="0"/>
                </a:lnTo>
                <a:lnTo>
                  <a:pt x="338118" y="338117"/>
                </a:lnTo>
                <a:lnTo>
                  <a:pt x="0" y="3381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2838306" y="8842777"/>
            <a:ext cx="4420994" cy="471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>
                <a:solidFill>
                  <a:srgbClr val="604ABD"/>
                </a:solidFill>
                <a:latin typeface="Muli"/>
              </a:rPr>
              <a:t>Gestione dei processi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375370"/>
            <a:ext cx="10099399" cy="336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200"/>
              </a:lnSpc>
            </a:pPr>
            <a:r>
              <a:rPr lang="en-US" sz="11000">
                <a:solidFill>
                  <a:srgbClr val="604ABD"/>
                </a:solidFill>
                <a:latin typeface="Muli Semi-Bold"/>
              </a:rPr>
              <a:t>Esercizio</a:t>
            </a:r>
          </a:p>
          <a:p>
            <a:pPr>
              <a:lnSpc>
                <a:spcPts val="13200"/>
              </a:lnSpc>
            </a:pPr>
            <a:r>
              <a:rPr lang="en-US" sz="11000">
                <a:solidFill>
                  <a:srgbClr val="604ABD"/>
                </a:solidFill>
                <a:latin typeface="Muli Semi-Bold"/>
              </a:rPr>
              <a:t>S3 - L1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66504" y="-1306120"/>
            <a:ext cx="11093346" cy="12899239"/>
          </a:xfrm>
          <a:custGeom>
            <a:avLst/>
            <a:gdLst/>
            <a:ahLst/>
            <a:cxnLst/>
            <a:rect r="r" b="b" t="t" l="l"/>
            <a:pathLst>
              <a:path h="12899239" w="11093346">
                <a:moveTo>
                  <a:pt x="0" y="0"/>
                </a:moveTo>
                <a:lnTo>
                  <a:pt x="11093346" y="0"/>
                </a:lnTo>
                <a:lnTo>
                  <a:pt x="11093346" y="12899240"/>
                </a:lnTo>
                <a:lnTo>
                  <a:pt x="0" y="128992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28370" y="9417252"/>
            <a:ext cx="4430930" cy="27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1700" u="sng">
                <a:solidFill>
                  <a:srgbClr val="000000"/>
                </a:solidFill>
                <a:latin typeface="Muli Ultra-Bold"/>
              </a:rPr>
              <a:t>TORNA ALL'INDICE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867029" y="3806084"/>
            <a:ext cx="9922681" cy="2655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91"/>
              </a:lnSpc>
            </a:pPr>
            <a:r>
              <a:rPr lang="en-US" sz="3301">
                <a:solidFill>
                  <a:srgbClr val="000000"/>
                </a:solidFill>
                <a:latin typeface="Muli"/>
              </a:rPr>
              <a:t>Cos’è un processo?</a:t>
            </a:r>
          </a:p>
          <a:p>
            <a:pPr>
              <a:lnSpc>
                <a:spcPts val="4291"/>
              </a:lnSpc>
            </a:pPr>
          </a:p>
          <a:p>
            <a:pPr>
              <a:lnSpc>
                <a:spcPts val="4291"/>
              </a:lnSpc>
            </a:pPr>
            <a:r>
              <a:rPr lang="en-US" sz="3301">
                <a:solidFill>
                  <a:srgbClr val="000000"/>
                </a:solidFill>
                <a:latin typeface="Muli"/>
              </a:rPr>
              <a:t>Per processo si intende una serie di operazioni o procedure volte all’ottenimento di un risultato desiderato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859928" y="-1433207"/>
            <a:ext cx="10974454" cy="10439449"/>
          </a:xfrm>
          <a:custGeom>
            <a:avLst/>
            <a:gdLst/>
            <a:ahLst/>
            <a:cxnLst/>
            <a:rect r="r" b="b" t="t" l="l"/>
            <a:pathLst>
              <a:path h="10439449" w="10974454">
                <a:moveTo>
                  <a:pt x="0" y="0"/>
                </a:moveTo>
                <a:lnTo>
                  <a:pt x="10974454" y="0"/>
                </a:lnTo>
                <a:lnTo>
                  <a:pt x="10974454" y="10439450"/>
                </a:lnTo>
                <a:lnTo>
                  <a:pt x="0" y="10439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72624" y="567542"/>
            <a:ext cx="6298097" cy="17720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976"/>
              </a:lnSpc>
              <a:spcBef>
                <a:spcPct val="0"/>
              </a:spcBef>
            </a:pPr>
            <a:r>
              <a:rPr lang="en-US" sz="5813">
                <a:solidFill>
                  <a:srgbClr val="000000"/>
                </a:solidFill>
                <a:latin typeface="Muli Bold"/>
              </a:rPr>
              <a:t>Come sono gestiti i processi?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347155" y="8987193"/>
            <a:ext cx="2912145" cy="271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1700" u="sng">
                <a:solidFill>
                  <a:srgbClr val="FFFFFF"/>
                </a:solidFill>
                <a:latin typeface="Muli Ultra-Bold"/>
              </a:rPr>
              <a:t>TORNA ALL'INDICE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72624" y="3631800"/>
            <a:ext cx="11184677" cy="4505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40"/>
              </a:lnSpc>
            </a:pPr>
            <a:r>
              <a:rPr lang="en-US" sz="2700">
                <a:solidFill>
                  <a:srgbClr val="000000"/>
                </a:solidFill>
                <a:latin typeface="Muli Semi-Bold"/>
              </a:rPr>
              <a:t>Abbiamo 3 tipologie di gestione: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uli Semi-Bold"/>
              </a:rPr>
              <a:t>Mono-tasking: I sistemi che impiegano questa metodologia di gestione hanno la possibilità di eseguire un solo programma alla volta; qui è impossibile sospendere l’esecuzione di un programma al fine di assegnare la CPU ad un’altro programma</a:t>
            </a:r>
          </a:p>
          <a:p>
            <a:pPr marL="582930" indent="-291465" lvl="1">
              <a:lnSpc>
                <a:spcPts val="324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uli Semi-Bold"/>
              </a:rPr>
              <a:t>Multi-tasking: Sono impiegati in sistemi operativi in grado di gestire più programmi contemporaneamente. Qui i processi possono essere interrotti per assegnare la CPU ad altri processi</a:t>
            </a:r>
          </a:p>
          <a:p>
            <a:pPr marL="582930" indent="-291465" lvl="1">
              <a:lnSpc>
                <a:spcPts val="324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Muli Semi-Bold"/>
              </a:rPr>
              <a:t>Time-Sharing: visti come un’evoluzione dei sistemi multi-tasking eseguono ogni processo in modalità ciclica per piccole porzioni di tempo definite con il nome di “quanti”.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253394" y="-3429000"/>
            <a:ext cx="9068430" cy="8229600"/>
          </a:xfrm>
          <a:custGeom>
            <a:avLst/>
            <a:gdLst/>
            <a:ahLst/>
            <a:cxnLst/>
            <a:rect r="r" b="b" t="t" l="l"/>
            <a:pathLst>
              <a:path h="8229600" w="9068430">
                <a:moveTo>
                  <a:pt x="0" y="0"/>
                </a:moveTo>
                <a:lnTo>
                  <a:pt x="9068430" y="0"/>
                </a:lnTo>
                <a:lnTo>
                  <a:pt x="90684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944285" y="5334000"/>
            <a:ext cx="9068430" cy="8229600"/>
          </a:xfrm>
          <a:custGeom>
            <a:avLst/>
            <a:gdLst/>
            <a:ahLst/>
            <a:cxnLst/>
            <a:rect r="r" b="b" t="t" l="l"/>
            <a:pathLst>
              <a:path h="8229600" w="9068430">
                <a:moveTo>
                  <a:pt x="0" y="0"/>
                </a:moveTo>
                <a:lnTo>
                  <a:pt x="9068430" y="0"/>
                </a:lnTo>
                <a:lnTo>
                  <a:pt x="90684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753785" y="5143500"/>
            <a:ext cx="9068430" cy="8229600"/>
          </a:xfrm>
          <a:custGeom>
            <a:avLst/>
            <a:gdLst/>
            <a:ahLst/>
            <a:cxnLst/>
            <a:rect r="r" b="b" t="t" l="l"/>
            <a:pathLst>
              <a:path h="8229600" w="9068430">
                <a:moveTo>
                  <a:pt x="0" y="0"/>
                </a:moveTo>
                <a:lnTo>
                  <a:pt x="9068430" y="0"/>
                </a:lnTo>
                <a:lnTo>
                  <a:pt x="906843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55453" y="5727200"/>
            <a:ext cx="13640615" cy="3924300"/>
          </a:xfrm>
          <a:custGeom>
            <a:avLst/>
            <a:gdLst/>
            <a:ahLst/>
            <a:cxnLst/>
            <a:rect r="r" b="b" t="t" l="l"/>
            <a:pathLst>
              <a:path h="3924300" w="13640615">
                <a:moveTo>
                  <a:pt x="0" y="0"/>
                </a:moveTo>
                <a:lnTo>
                  <a:pt x="13640615" y="0"/>
                </a:lnTo>
                <a:lnTo>
                  <a:pt x="13640615" y="3924300"/>
                </a:lnTo>
                <a:lnTo>
                  <a:pt x="0" y="39243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50392" y="1664439"/>
            <a:ext cx="13187215" cy="2581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801"/>
              </a:lnSpc>
              <a:spcBef>
                <a:spcPct val="0"/>
              </a:spcBef>
            </a:pPr>
            <a:r>
              <a:rPr lang="en-US" sz="5667">
                <a:solidFill>
                  <a:srgbClr val="604ABD"/>
                </a:solidFill>
                <a:latin typeface="Muli Bold"/>
              </a:rPr>
              <a:t>Andiamo ora ad analizzare graficamente l’efficienza seguendo i dati in tabella di 4 processi differenti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3012143">
            <a:off x="11534308" y="-3272852"/>
            <a:ext cx="8805509" cy="8288185"/>
          </a:xfrm>
          <a:custGeom>
            <a:avLst/>
            <a:gdLst/>
            <a:ahLst/>
            <a:cxnLst/>
            <a:rect r="r" b="b" t="t" l="l"/>
            <a:pathLst>
              <a:path h="8288185" w="8805509">
                <a:moveTo>
                  <a:pt x="0" y="0"/>
                </a:moveTo>
                <a:lnTo>
                  <a:pt x="8805509" y="0"/>
                </a:lnTo>
                <a:lnTo>
                  <a:pt x="8805509" y="8288185"/>
                </a:lnTo>
                <a:lnTo>
                  <a:pt x="0" y="82881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5063534"/>
            <a:ext cx="18288000" cy="5223466"/>
          </a:xfrm>
          <a:custGeom>
            <a:avLst/>
            <a:gdLst/>
            <a:ahLst/>
            <a:cxnLst/>
            <a:rect r="r" b="b" t="t" l="l"/>
            <a:pathLst>
              <a:path h="5223466" w="18288000">
                <a:moveTo>
                  <a:pt x="0" y="0"/>
                </a:moveTo>
                <a:lnTo>
                  <a:pt x="18288000" y="0"/>
                </a:lnTo>
                <a:lnTo>
                  <a:pt x="18288000" y="5223466"/>
                </a:lnTo>
                <a:lnTo>
                  <a:pt x="0" y="52234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9449779" cy="1918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82631" indent="-341315" lvl="1">
              <a:lnSpc>
                <a:spcPts val="3794"/>
              </a:lnSpc>
              <a:buFont typeface="Arial"/>
              <a:buChar char="•"/>
            </a:pPr>
            <a:r>
              <a:rPr lang="en-US" sz="3161">
                <a:solidFill>
                  <a:srgbClr val="000000"/>
                </a:solidFill>
                <a:latin typeface="Muli Semi-Bold"/>
              </a:rPr>
              <a:t>Il colore giallo rappresenta il tempo di utilizzo della CPU</a:t>
            </a:r>
          </a:p>
          <a:p>
            <a:pPr marL="682631" indent="-341315" lvl="1">
              <a:lnSpc>
                <a:spcPts val="3794"/>
              </a:lnSpc>
              <a:spcBef>
                <a:spcPct val="0"/>
              </a:spcBef>
              <a:buFont typeface="Arial"/>
              <a:buChar char="•"/>
            </a:pPr>
            <a:r>
              <a:rPr lang="en-US" sz="3161">
                <a:solidFill>
                  <a:srgbClr val="000000"/>
                </a:solidFill>
                <a:latin typeface="Muli Semi-Bold"/>
              </a:rPr>
              <a:t>Il colore verde rappresenta il tempo di attesa per eventi esterni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08758" y="-1110392"/>
            <a:ext cx="17101084" cy="18338964"/>
          </a:xfrm>
          <a:custGeom>
            <a:avLst/>
            <a:gdLst/>
            <a:ahLst/>
            <a:cxnLst/>
            <a:rect r="r" b="b" t="t" l="l"/>
            <a:pathLst>
              <a:path h="18338964" w="17101084">
                <a:moveTo>
                  <a:pt x="0" y="0"/>
                </a:moveTo>
                <a:lnTo>
                  <a:pt x="17101084" y="0"/>
                </a:lnTo>
                <a:lnTo>
                  <a:pt x="17101084" y="18338964"/>
                </a:lnTo>
                <a:lnTo>
                  <a:pt x="0" y="18338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11336967" cy="38201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7"/>
              </a:lnSpc>
              <a:spcBef>
                <a:spcPct val="0"/>
              </a:spcBef>
            </a:pPr>
            <a:r>
              <a:rPr lang="en-US" sz="3147">
                <a:solidFill>
                  <a:srgbClr val="000000"/>
                </a:solidFill>
                <a:latin typeface="Muli Semi-Bold"/>
              </a:rPr>
              <a:t>Per quanto riguarda la gestione la metodologia migliore è rappresentata dal sistema multi-tasking, in quanto si risulta il più efficiente nella gestione e l’esecuzione dei processi per i dispositivi personali. Il time-sharing invece risulta più efficace in contesti aziendali in quanto necessita dell’impiego di un server a cui saranno collegati tutti i PC. Qui ogni computer risulta subordinato al server centrale andando a costituire un sistema definito Dominio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DAF2rT4TR5s</dc:identifier>
  <dcterms:modified xsi:type="dcterms:W3CDTF">2011-08-01T06:04:30Z</dcterms:modified>
  <cp:revision>1</cp:revision>
  <dc:title>Esercizio S3 - L1</dc:title>
</cp:coreProperties>
</file>

<file path=docProps/thumbnail.jpeg>
</file>